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9" r:id="rId4"/>
  </p:sldMasterIdLst>
  <p:notesMasterIdLst>
    <p:notesMasterId r:id="rId47"/>
  </p:notesMasterIdLst>
  <p:handoutMasterIdLst>
    <p:handoutMasterId r:id="rId48"/>
  </p:handoutMasterIdLst>
  <p:sldIdLst>
    <p:sldId id="256" r:id="rId5"/>
    <p:sldId id="338" r:id="rId6"/>
    <p:sldId id="339" r:id="rId7"/>
    <p:sldId id="314" r:id="rId8"/>
    <p:sldId id="351" r:id="rId9"/>
    <p:sldId id="315" r:id="rId10"/>
    <p:sldId id="340" r:id="rId11"/>
    <p:sldId id="316" r:id="rId12"/>
    <p:sldId id="317" r:id="rId13"/>
    <p:sldId id="318" r:id="rId14"/>
    <p:sldId id="319" r:id="rId15"/>
    <p:sldId id="321" r:id="rId16"/>
    <p:sldId id="322" r:id="rId17"/>
    <p:sldId id="325" r:id="rId18"/>
    <p:sldId id="341" r:id="rId19"/>
    <p:sldId id="328" r:id="rId20"/>
    <p:sldId id="329" r:id="rId21"/>
    <p:sldId id="350" r:id="rId22"/>
    <p:sldId id="353" r:id="rId23"/>
    <p:sldId id="355" r:id="rId24"/>
    <p:sldId id="352" r:id="rId25"/>
    <p:sldId id="268" r:id="rId26"/>
    <p:sldId id="276" r:id="rId27"/>
    <p:sldId id="269" r:id="rId28"/>
    <p:sldId id="292" r:id="rId29"/>
    <p:sldId id="277" r:id="rId30"/>
    <p:sldId id="293" r:id="rId31"/>
    <p:sldId id="354" r:id="rId32"/>
    <p:sldId id="297" r:id="rId33"/>
    <p:sldId id="272" r:id="rId34"/>
    <p:sldId id="342" r:id="rId35"/>
    <p:sldId id="343" r:id="rId36"/>
    <p:sldId id="344" r:id="rId37"/>
    <p:sldId id="301" r:id="rId38"/>
    <p:sldId id="345" r:id="rId39"/>
    <p:sldId id="346" r:id="rId40"/>
    <p:sldId id="347" r:id="rId41"/>
    <p:sldId id="348" r:id="rId42"/>
    <p:sldId id="349" r:id="rId43"/>
    <p:sldId id="302" r:id="rId44"/>
    <p:sldId id="335" r:id="rId45"/>
    <p:sldId id="33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 autoAdjust="0"/>
    <p:restoredTop sz="94279" autoAdjust="0"/>
  </p:normalViewPr>
  <p:slideViewPr>
    <p:cSldViewPr snapToGrid="0" snapToObjects="1">
      <p:cViewPr varScale="1">
        <p:scale>
          <a:sx n="84" d="100"/>
          <a:sy n="84" d="100"/>
        </p:scale>
        <p:origin x="6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5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EB465-CBB0-724E-9E70-EEA9E3A56276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11C8-B33D-7548-B52C-612F07CDD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5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27FF-0ECE-884E-BE44-D45595856307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96F0-5B14-0243-995C-DED7D97FD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7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8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2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2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8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2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8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15FC-6BE7-4190-AC72-E893394DC1F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0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697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57C451-311F-A844-BD53-74D73D8797A0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C778EA-6EF5-814A-A572-15BDA49536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.espn.go.com/nba/clubhouse?team=mem" TargetMode="External"/><Relationship Id="rId2" Type="http://schemas.openxmlformats.org/officeDocument/2006/relationships/hyperlink" Target="http://search.espn.go.com/energy-drinks/videos/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orts.espn.go.com/nba/players/profile?playerId=3450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espn.go.com/energy-drinks/videos/6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8" y="589567"/>
            <a:ext cx="8228013" cy="192722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Flatirons Volleyball Club Sports Nutrition Presentation 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457198" y="2946853"/>
            <a:ext cx="8228013" cy="2464667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Bryan Snyder, RD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Registered Dietitian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Denver Broncos-Director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of Team Nutrition </a:t>
            </a:r>
            <a:endParaRPr lang="en-US" sz="2600" b="1" dirty="0">
              <a:solidFill>
                <a:srgbClr val="000000"/>
              </a:solidFill>
              <a:latin typeface="+mn-lt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Denver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Nuggets-Consulting Sports Dietitian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Colorado Avalanche-Consulting Sports Dietitian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Colorado Rockies-Consulting Sports Dietitian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8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16200"/>
            <a:ext cx="6571343" cy="345061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Liquids and some light solids</a:t>
            </a:r>
          </a:p>
          <a:p>
            <a:pPr lvl="1">
              <a:buFont typeface="Arial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Liquids digest at a quicker rate than solids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Light solid options (preferred 2 hours later)</a:t>
            </a:r>
          </a:p>
          <a:p>
            <a:pPr lvl="1">
              <a:buFont typeface="Arial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Toast, bagels, muffins, yogurt, fruit, sports drink, cereal with low fat milk, granola bar, ½ turkey and cheese sandwich, banana bread, low fat muffins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Stay away from high protein, high fat items that take a long time to absorb and digest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</a:rPr>
              <a:t>Pregame Nutrition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2-3 Hours Before Game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14" y="2833914"/>
            <a:ext cx="8229600" cy="4389120"/>
          </a:xfrm>
        </p:spPr>
        <p:txBody>
          <a:bodyPr>
            <a:normAutofit/>
          </a:bodyPr>
          <a:lstStyle/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Bananas and Oranges 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Applesauce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Ritz Crackers 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Crackers and cheese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Yogurt 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Fruit snacks 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Gatorade </a:t>
            </a:r>
          </a:p>
          <a:p>
            <a:pPr lvl="2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Granola Bars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</a:rPr>
              <a:t>Pregame Nutrition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1 Hour or Less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65" y="3406972"/>
            <a:ext cx="2057400" cy="1618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91" y="0"/>
            <a:ext cx="850254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</a:rPr>
              <a:t>Pre-game meal and Pre-practice meal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65" y="5334000"/>
            <a:ext cx="723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many of you have seen this menu as an option or heard a coach tell you to have this the night before a game?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058" y="112574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night before we should be focusing on 65-70% of your meal coming from carbohydrates, followed by lean proteins, vegetables/antioxidants, and fluids.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25191"/>
            <a:ext cx="19050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62" y="3427390"/>
            <a:ext cx="222524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169" y="3449445"/>
            <a:ext cx="2032430" cy="1618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058" y="201314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the simplest meals get overlooked because we feel that there ”has to be something better.”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" y="266473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Broncos/Avalanche eat this meal every single night before a game </a:t>
            </a:r>
          </a:p>
        </p:txBody>
      </p:sp>
    </p:spTree>
    <p:extLst>
      <p:ext uri="{BB962C8B-B14F-4D97-AF65-F5344CB8AC3E}">
        <p14:creationId xmlns:p14="http://schemas.microsoft.com/office/powerpoint/2010/main" val="20818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3" y="2219324"/>
            <a:ext cx="2743200" cy="4410075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chemeClr val="tx1"/>
                </a:solidFill>
              </a:rPr>
              <a:t>3-4 Hours Before Practice/Game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70% Carb and 30% Protein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Examples: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Turkey and cheese sandwich with piece of fruit and water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Bagel with peanut butter and glass of orange juice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Egg, potato, cheese breakfast burrito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English muffin with light jam, bowl of fruit, water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GAME DAY SNACKS AND SCHEDULE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9" y="2219324"/>
            <a:ext cx="2776537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/>
              <a:t>1-2 Hours Before      Practice/Game</a:t>
            </a:r>
            <a:r>
              <a:rPr lang="en-US" dirty="0"/>
              <a:t>	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80% Carb and 20% Protein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Cheese and Crackers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Banana with Peanut Butter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Greek yogurt with Granola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Cliffbar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Trail mix (handful)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Cereal with 1% milk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Small piece beef jerky with banana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24535" y="2219324"/>
            <a:ext cx="3081338" cy="4943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/>
              <a:t>1 Hour or Less Before Practice/Game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on majority of Carbs with light amounts of lean protein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Gatorade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Pretzles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Goldfish Crackers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Rice Crispy Treats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Nutrigrain Bars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Granola Bars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Fruit Snacks 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Plain Yogurt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38463" y="1609725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4536" y="1609725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3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55229"/>
            <a:ext cx="8229600" cy="450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b="1" dirty="0">
                <a:solidFill>
                  <a:srgbClr val="FF0000"/>
                </a:solidFill>
              </a:rPr>
              <a:t> YOU HAVE 30 MINUTES!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Studies show you have a 30 minute window after practice and games to get carbohydrates and protein in your bodies.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Typically takes your body 24-36 hours to totally recover from strenuous activity like a practice or game.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By consuming primarily carbohydrates and small amounts of protein within 30 minutes of a game or practice, the recovery process begins sooner and you could potentially be recovered between 12-16 hours!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Looking for a 4:1 ratio of carbs: protein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Examples would be chocolate milk, yogurt, recovery bars, whole fruit, peanut butter and jelly (Jamz), crackers, string cheese, banana with peanut butter.</a:t>
            </a:r>
          </a:p>
          <a:p>
            <a:pPr lvl="1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RECOVERY NUTRITION</a:t>
            </a:r>
          </a:p>
        </p:txBody>
      </p:sp>
    </p:spTree>
    <p:extLst>
      <p:ext uri="{BB962C8B-B14F-4D97-AF65-F5344CB8AC3E}">
        <p14:creationId xmlns:p14="http://schemas.microsoft.com/office/powerpoint/2010/main" val="70360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315200" cy="12996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/>
            </a:b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590800"/>
            <a:ext cx="7315200" cy="274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6781" y="1153926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000000"/>
                </a:solidFill>
              </a:rPr>
              <a:t>Carbohydrates + Protein + Fluids </a:t>
            </a:r>
            <a:endParaRPr lang="en-US" sz="22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54520"/>
            <a:ext cx="7315200" cy="129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9000" dirty="0"/>
          </a:p>
          <a:p>
            <a:pPr algn="ctr"/>
            <a:r>
              <a:rPr lang="en-US" sz="9000" b="1" dirty="0">
                <a:solidFill>
                  <a:srgbClr val="000000"/>
                </a:solidFill>
              </a:rPr>
              <a:t>Recovery Nutrition </a:t>
            </a:r>
          </a:p>
          <a:p>
            <a:pPr algn="ctr"/>
            <a:endParaRPr lang="en-US" sz="7200" dirty="0">
              <a:solidFill>
                <a:srgbClr val="000000"/>
              </a:solidFill>
            </a:endParaRPr>
          </a:p>
          <a:p>
            <a:pPr algn="ctr"/>
            <a:endParaRPr lang="en-US" sz="69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24.media.tumblr.com/16bffac9c0ad72b9bd6a90403d1dd9cb/tumblr_mssxv5LP101su8hip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7" y="2514600"/>
            <a:ext cx="3005768" cy="32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69890"/>
            <a:ext cx="587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http://gymmemes.tumblr.com/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2434" y="1954145"/>
            <a:ext cx="5486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Stress carbohydrates coupled with protein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Case: Player throwing ingredients in a blender.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8 oz. water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4 cracked eggs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3 scoops 100% Whey protein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90-100 grams protein with zero carbs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Protein Sparing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 can’t have players losing lean muscle mass throughout the course of the season. We can prevent this through proper education, diet, and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Only takes about 20 grams to begin muscle 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Protein without carbohydrates does not work for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604084"/>
            <a:ext cx="7696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Dietitians of Canada and American College of Sports Medicine Joint Position Statement---Nutrition and Athletic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-304800"/>
            <a:ext cx="8229600" cy="1295400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000000"/>
                </a:solidFill>
              </a:rPr>
            </a:br>
            <a:br>
              <a:rPr lang="en-US" sz="4800" b="1" dirty="0">
                <a:solidFill>
                  <a:srgbClr val="000000"/>
                </a:solidFill>
              </a:rPr>
            </a:br>
            <a:r>
              <a:rPr lang="en-US" sz="7200" b="1" dirty="0">
                <a:solidFill>
                  <a:srgbClr val="000000"/>
                </a:solidFill>
              </a:rPr>
              <a:t>UP TO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862" y="2373086"/>
            <a:ext cx="8382000" cy="41910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As athletes it is not up to your parents or your coaches to remind you to take care of your bodies.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is up to you!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Plan ahead, SLEEP, pack a bag, put snacks in your locker…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Common phrase from athletes when I ask them what they eat before games and practices</a:t>
            </a:r>
          </a:p>
          <a:p>
            <a:pPr lvl="1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Well “they” don’t give us anything so we have to eat concession stand food.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778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8" y="2220686"/>
            <a:ext cx="8229600" cy="4495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Common things I hear student athlete’s say.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“I don’t have time to eat breakfast”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“I don’t like my breakfast options.”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If you are short on time: Try the following options: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Yogurt with string cheese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couple pieces of whole fruit 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Nutrigrain bars/granola bars etc…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Something is better than nothing!</a:t>
            </a:r>
          </a:p>
          <a:p>
            <a:pPr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 excuses…Eat breakfast!</a:t>
            </a:r>
          </a:p>
          <a:p>
            <a:pPr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Not eating breakfast is like getting ready to go on a road trip and not putting gas in the gas tank.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104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The Importance of Breakfast</a:t>
            </a:r>
          </a:p>
        </p:txBody>
      </p:sp>
    </p:spTree>
    <p:extLst>
      <p:ext uri="{BB962C8B-B14F-4D97-AF65-F5344CB8AC3E}">
        <p14:creationId xmlns:p14="http://schemas.microsoft.com/office/powerpoint/2010/main" val="67320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Being depleted and not having enough carbohydrates is the #1 reason that high school athletes lose focus and concentration. </a:t>
            </a:r>
          </a:p>
          <a:p>
            <a:pPr marL="0" indent="0" algn="ctr">
              <a:buNone/>
            </a:pPr>
            <a:r>
              <a:rPr lang="en-US" b="1" dirty="0"/>
              <a:t>Carbs fuel your brain! No carbs = No focus!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Focus and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962850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92513"/>
            <a:ext cx="7408333" cy="3450696"/>
          </a:xfrm>
        </p:spPr>
        <p:txBody>
          <a:bodyPr>
            <a:normAutofit/>
          </a:bodyPr>
          <a:lstStyle/>
          <a:p>
            <a:r>
              <a:rPr lang="en-US" sz="1800" dirty="0"/>
              <a:t>Increasing fruits and vegetables are easy! </a:t>
            </a:r>
          </a:p>
          <a:p>
            <a:r>
              <a:rPr lang="en-US" sz="1800" dirty="0"/>
              <a:t>The more colors you get the more antioxidants you get which prevents you from getting sick! Aim for a variety of colors! </a:t>
            </a:r>
          </a:p>
          <a:p>
            <a:r>
              <a:rPr lang="en-US" sz="1800" dirty="0"/>
              <a:t>Make a smoothie!</a:t>
            </a:r>
          </a:p>
          <a:p>
            <a:pPr lvl="1"/>
            <a:r>
              <a:rPr lang="en-US" sz="1800" dirty="0"/>
              <a:t>Strawberries, banana, blueberries, tart cherries, Greek yogurt etc. gets you nearly 5 servings and is a great way to start the day!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Increasing Fruits and Vegetables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33824"/>
            <a:ext cx="1479180" cy="221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4678970"/>
            <a:ext cx="3924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86" y="2730485"/>
            <a:ext cx="7315200" cy="1295400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rgbClr val="000000"/>
                </a:solidFill>
              </a:rPr>
            </a:br>
            <a:r>
              <a:rPr lang="en-US" sz="6000" dirty="0">
                <a:solidFill>
                  <a:srgbClr val="000000"/>
                </a:solidFill>
              </a:rPr>
              <a:t>Background </a:t>
            </a:r>
            <a:br>
              <a:rPr lang="en-US" sz="6000" dirty="0">
                <a:solidFill>
                  <a:srgbClr val="000000"/>
                </a:solidFill>
              </a:rPr>
            </a:br>
            <a:br>
              <a:rPr lang="en-US" sz="60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br>
              <a:rPr lang="en-US" sz="6000" dirty="0">
                <a:solidFill>
                  <a:srgbClr val="000000"/>
                </a:solidFill>
              </a:rPr>
            </a:b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686" y="603018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Born and raised in Simla,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Population---400 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Graduating Class---18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Parents are teachers and coaches so I spent a lot of time on a field or in a gym which developed my passion for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3 sport athlete in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Played basketball at University of Colorado at Colorado Springs and attended 2 years of college at UCCS.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6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92512"/>
            <a:ext cx="7408333" cy="4046241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Gluten is a substance/protein that is responsible for the elastic texture of dough. Some people have an allergy. </a:t>
            </a:r>
          </a:p>
          <a:p>
            <a:endParaRPr lang="en-US" sz="1800" dirty="0"/>
          </a:p>
          <a:p>
            <a:r>
              <a:rPr lang="en-US" sz="1800" dirty="0"/>
              <a:t>Highly debated </a:t>
            </a:r>
          </a:p>
          <a:p>
            <a:endParaRPr lang="en-US" sz="1800" dirty="0"/>
          </a:p>
          <a:p>
            <a:r>
              <a:rPr lang="en-US" sz="1800" dirty="0"/>
              <a:t>1% of the population has Celiac Disease, 5% have an allergy or intolerance, and 25% of people follow a GF diet. This means that 19-25% of people are following a diet and they don’t need to. </a:t>
            </a:r>
          </a:p>
          <a:p>
            <a:endParaRPr lang="en-US" sz="1800" dirty="0"/>
          </a:p>
          <a:p>
            <a:r>
              <a:rPr lang="en-US" sz="1800" dirty="0"/>
              <a:t>Unless you have Celiac Disease----You do not need to avoid gluten. There is not enough evidence or science to say that gluten is bad for you</a:t>
            </a:r>
            <a:r>
              <a:rPr lang="mr-IN" sz="1800" dirty="0"/>
              <a:t>…</a:t>
            </a:r>
            <a:r>
              <a:rPr lang="en-US" sz="1800" dirty="0"/>
              <a:t>in fact, gluten free foods are some of the most unhealthy foods that you can actually eat from a preservative and ingredient standpoint. </a:t>
            </a:r>
          </a:p>
          <a:p>
            <a:endParaRPr lang="en-US" sz="1800" dirty="0"/>
          </a:p>
          <a:p>
            <a:r>
              <a:rPr lang="en-US" sz="1800" dirty="0"/>
              <a:t>If you feel that you have an intolerance, speak to your doctor and they will either run a blood test or they will run a Biopsy of the small intestine.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Gluten Intolerance </a:t>
            </a:r>
          </a:p>
        </p:txBody>
      </p:sp>
    </p:spTree>
    <p:extLst>
      <p:ext uri="{BB962C8B-B14F-4D97-AF65-F5344CB8AC3E}">
        <p14:creationId xmlns:p14="http://schemas.microsoft.com/office/powerpoint/2010/main" val="424525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Hydration for Performance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" y="2943186"/>
            <a:ext cx="4267088" cy="2848281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53132" y="2607700"/>
            <a:ext cx="312191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Goal is to maintain fluid balance</a:t>
            </a:r>
          </a:p>
          <a:p>
            <a:pPr marL="914400" lvl="2">
              <a:lnSpc>
                <a:spcPct val="110000"/>
              </a:lnSpc>
              <a:buFont typeface="Arial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Sweat rates will increase with workload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Must replace water to prevent fatigue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Reduction in body mass of 1-2% results in 44% reduction in performance </a:t>
            </a:r>
          </a:p>
        </p:txBody>
      </p:sp>
    </p:spTree>
    <p:extLst>
      <p:ext uri="{BB962C8B-B14F-4D97-AF65-F5344CB8AC3E}">
        <p14:creationId xmlns:p14="http://schemas.microsoft.com/office/powerpoint/2010/main" val="298923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624"/>
            <a:ext cx="8229600" cy="465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Hydration Performance Facts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endParaRPr lang="en-US" sz="16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Whether or not you are hydrated DOES impact your performance.</a:t>
            </a: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Dehydration IS preventable </a:t>
            </a:r>
          </a:p>
          <a:p>
            <a:pPr marL="274320" lvl="2" indent="0">
              <a:buClr>
                <a:schemeClr val="accent3"/>
              </a:buClr>
              <a:buSzPct val="95000"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If you aren’t doing your part to stay hydrated, simply put, you are letting your team down </a:t>
            </a: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Your diet can be perfect but if you aren’t hydrating properly you can still be tired, fatigued, and not perform at the highest level.</a:t>
            </a: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You may have not felt the impact yet that altitude has on your body.</a:t>
            </a:r>
          </a:p>
          <a:p>
            <a:pPr marL="896620" lvl="3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Altitude DOES impact hydration status </a:t>
            </a:r>
          </a:p>
          <a:p>
            <a:pPr marL="896620" lvl="3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sz="1200" dirty="0">
              <a:solidFill>
                <a:schemeClr val="tx1"/>
              </a:solidFill>
            </a:endParaRPr>
          </a:p>
          <a:p>
            <a:pPr marL="896620" lvl="3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sz="12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sz="1500" dirty="0">
              <a:solidFill>
                <a:schemeClr val="tx1"/>
              </a:solidFill>
            </a:endParaRPr>
          </a:p>
          <a:p>
            <a:pPr marL="560070" lvl="2" indent="-285750">
              <a:buClr>
                <a:schemeClr val="accent3"/>
              </a:buClr>
              <a:buSzPct val="95000"/>
              <a:buFont typeface="Wingdings" charset="2"/>
              <a:buChar char="q"/>
            </a:pPr>
            <a:endParaRPr lang="en-US" u="sng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2428"/>
            <a:ext cx="8382000" cy="8564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Hydration and Athletic Performance</a:t>
            </a:r>
          </a:p>
        </p:txBody>
      </p:sp>
    </p:spTree>
    <p:extLst>
      <p:ext uri="{BB962C8B-B14F-4D97-AF65-F5344CB8AC3E}">
        <p14:creationId xmlns:p14="http://schemas.microsoft.com/office/powerpoint/2010/main" val="52832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624"/>
            <a:ext cx="8229600" cy="465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Consequences of Dehydration</a:t>
            </a:r>
          </a:p>
          <a:p>
            <a:pPr lvl="1"/>
            <a:endParaRPr lang="en-US" sz="1500" dirty="0">
              <a:solidFill>
                <a:schemeClr val="tx1"/>
              </a:solidFill>
            </a:endParaRP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Causes a decrease in athletic performance 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A drop in 2% of your body weight (3-5 lbs) can have a significant negative effect on athletic performance.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I have seen NHL players lose between 2-12 lbs per practice </a:t>
            </a:r>
          </a:p>
          <a:p>
            <a:pPr marL="685800" lvl="2" indent="0">
              <a:buClr>
                <a:srgbClr val="0000FF"/>
              </a:buClr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Causes muscle fatigue, damage, and cramps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Many muscle strains and tears can be traced back to a dehydrated muscle</a:t>
            </a:r>
          </a:p>
          <a:p>
            <a:pPr marL="685800" lvl="2" indent="0">
              <a:buClr>
                <a:srgbClr val="0000FF"/>
              </a:buClr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Keeps heart rate and body temperature high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We don’t want that. This means more calories burned, fluid used, and muscle glycogen (energy) being used. 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rgbClr val="FF0000"/>
                </a:solidFill>
              </a:rPr>
              <a:t>Lower weight in bod pod due to dehydration of traveling</a:t>
            </a:r>
          </a:p>
          <a:p>
            <a:pPr lvl="1">
              <a:buFont typeface="Wingdings" charset="2"/>
              <a:buChar char="q"/>
            </a:pPr>
            <a:endParaRPr lang="en-US" sz="15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q"/>
            </a:pPr>
            <a:endParaRPr lang="en-US" sz="1500" dirty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0499"/>
            <a:ext cx="8382000" cy="8564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Hydration and Athletic Performance</a:t>
            </a:r>
          </a:p>
        </p:txBody>
      </p:sp>
    </p:spTree>
    <p:extLst>
      <p:ext uri="{BB962C8B-B14F-4D97-AF65-F5344CB8AC3E}">
        <p14:creationId xmlns:p14="http://schemas.microsoft.com/office/powerpoint/2010/main" val="51106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203"/>
            <a:ext cx="8229600" cy="4617720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pPr marL="0" indent="0" algn="ctr">
              <a:buNone/>
            </a:pPr>
            <a:r>
              <a:rPr lang="en-US" sz="2800" b="1" u="sng" dirty="0"/>
              <a:t>How do I know I am dehydrated?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700" u="sng" dirty="0">
                <a:solidFill>
                  <a:schemeClr val="tx1"/>
                </a:solidFill>
              </a:rPr>
              <a:t>Urine color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You want your urine to look like water or lemonade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Great indicator of dehydration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700" u="sng" dirty="0">
                <a:solidFill>
                  <a:schemeClr val="tx1"/>
                </a:solidFill>
              </a:rPr>
              <a:t>Weigh before and after practices 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Most athletes aren’t losing muscle or fat during one practice or game…If you are losing weight it reflects hydration!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u="sng" dirty="0">
                <a:solidFill>
                  <a:schemeClr val="tx1"/>
                </a:solidFill>
              </a:rPr>
              <a:t>Sweat stains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Heavy sweaters often have sweat rings around their head, neck, and chest.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This shows you are at an elevated risk for dehydration.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Place an emphasis on sodium. Consume a mix of water and sports beverage like Gatorade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6156"/>
            <a:ext cx="8382000" cy="8564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Hydration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718467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588"/>
            <a:ext cx="4343400" cy="4445377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</a:rPr>
              <a:t>Best way to determine hydration status?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>
                <a:solidFill>
                  <a:srgbClr val="000000"/>
                </a:solidFill>
              </a:rPr>
              <a:t>Urine color!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>
                <a:solidFill>
                  <a:srgbClr val="000000"/>
                </a:solidFill>
              </a:rPr>
              <a:t>Aiming for clear or lemonade color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</a:rPr>
              <a:t>Before and after weigh in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>
                <a:solidFill>
                  <a:srgbClr val="000000"/>
                </a:solidFill>
              </a:rPr>
              <a:t>Weigh yourself before and after practice and games.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>
                <a:solidFill>
                  <a:srgbClr val="000000"/>
                </a:solidFill>
              </a:rPr>
              <a:t>You need to drink 16-24 oz of fluid for every pound lost.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>
                <a:solidFill>
                  <a:srgbClr val="000000"/>
                </a:solidFill>
              </a:rPr>
              <a:t>This is a minimum of 1 bottle (16oz) of water for every pound lost.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</a:rPr>
              <a:t>Salty Sweater?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>
                <a:solidFill>
                  <a:srgbClr val="000000"/>
                </a:solidFill>
              </a:rPr>
              <a:t>Sweat rings---Increase sodium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0000"/>
                </a:solidFill>
                <a:effectLst/>
              </a:rPr>
              <a:t>Am I Dehydrated?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9165"/>
            <a:ext cx="33254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5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241"/>
            <a:ext cx="8229600" cy="461772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en-US" sz="3200" b="1" dirty="0"/>
          </a:p>
          <a:p>
            <a:pPr marL="0" indent="0" algn="ctr">
              <a:buClr>
                <a:srgbClr val="0000FF"/>
              </a:buClr>
              <a:buNone/>
            </a:pPr>
            <a:r>
              <a:rPr lang="en-US" sz="2800" b="1" u="sng" dirty="0"/>
              <a:t>How do I stay hydrated?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20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Many athletes go in to practices and games ALREADY dehydrated </a:t>
            </a:r>
          </a:p>
          <a:p>
            <a:pPr marL="349250" lvl="1" indent="0">
              <a:buClr>
                <a:srgbClr val="0000FF"/>
              </a:buClr>
              <a:buNone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Drink 16 oz of water or sports drink around 2-3 hours before competition.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Drink 16-24 oz of water or sports drink for every pound lost during practice or competitions. Consume this before your next practice!</a:t>
            </a:r>
          </a:p>
          <a:p>
            <a:pPr marL="349250" lvl="1" indent="0">
              <a:buClr>
                <a:srgbClr val="0000FF"/>
              </a:buClr>
              <a:buNone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STAY AWAY FROM ENERGY DRINKS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6156"/>
            <a:ext cx="8382000" cy="8564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Hydration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413977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419600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2400" dirty="0"/>
              <a:t>General Recommendation: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24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2400" dirty="0"/>
              <a:t>If exercising longer than one hour it is recommended you consume a sports drink like Gatorade. Why?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Electrolytes---Sodium, potassium etc…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Sodium makes you thirsty which leads you to drink more!</a:t>
            </a:r>
          </a:p>
          <a:p>
            <a:pPr lvl="2">
              <a:buClr>
                <a:srgbClr val="0000FF"/>
              </a:buClr>
              <a:buFont typeface="Wingdings" charset="2"/>
              <a:buChar char="q"/>
            </a:pPr>
            <a:r>
              <a:rPr lang="en-US" dirty="0"/>
              <a:t>Carbohydrates---Energy source for muscles </a:t>
            </a:r>
          </a:p>
          <a:p>
            <a:pPr lvl="2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sz="6000" b="1" u="sng" dirty="0">
                <a:solidFill>
                  <a:srgbClr val="000000"/>
                </a:solidFill>
              </a:rPr>
              <a:t>Sports Drinks or Water?</a:t>
            </a:r>
          </a:p>
        </p:txBody>
      </p:sp>
    </p:spTree>
    <p:extLst>
      <p:ext uri="{BB962C8B-B14F-4D97-AF65-F5344CB8AC3E}">
        <p14:creationId xmlns:p14="http://schemas.microsoft.com/office/powerpoint/2010/main" val="287799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419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Alternative to Gatorade: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More worried about the carbohydrates than I am the electrolytes!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Applesauce, bananas, oranges are easier to consume on the bench</a:t>
            </a:r>
            <a:r>
              <a:rPr lang="mr-IN" sz="2400" dirty="0"/>
              <a:t>…</a:t>
            </a:r>
            <a:r>
              <a:rPr lang="en-US" sz="2400" dirty="0"/>
              <a:t>Go Go Squeeze, cut up bananas and sliced oranges.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Need to eat something to make up for the lack of carbohydrates.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2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pPr algn="ctr"/>
            <a:r>
              <a:rPr lang="en-US" sz="6000" b="1" u="sng" dirty="0">
                <a:solidFill>
                  <a:srgbClr val="000000"/>
                </a:solidFill>
              </a:rPr>
              <a:t>Sports Drinks or Water?</a:t>
            </a:r>
          </a:p>
        </p:txBody>
      </p:sp>
    </p:spTree>
    <p:extLst>
      <p:ext uri="{BB962C8B-B14F-4D97-AF65-F5344CB8AC3E}">
        <p14:creationId xmlns:p14="http://schemas.microsoft.com/office/powerpoint/2010/main" val="3629432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0" y="1725358"/>
            <a:ext cx="8961300" cy="5032686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en-US" sz="3200" b="1" dirty="0"/>
          </a:p>
          <a:p>
            <a:pPr marL="0" indent="0" algn="ctr">
              <a:buClr>
                <a:srgbClr val="0000FF"/>
              </a:buClr>
              <a:buNone/>
            </a:pPr>
            <a:r>
              <a:rPr lang="en-US" sz="2800" b="1" u="sng" dirty="0"/>
              <a:t>BOTTOM LINE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20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There is no excuse for you to be dehydrated. 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It WILL impact your performance, either positively or negatively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Fluids and Sodium are the focal points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You MUST drink more at high altitudes 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Focus on sports drinks during competition and water in between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/>
              <a:t>I had a player tell me that hydration didn’t have an impact on his performance because he physically couldn’t feel it make a difference. That same player cramped up on game day and couldn’t be on the field which let his team down. </a:t>
            </a:r>
            <a:r>
              <a:rPr lang="en-US" sz="1600" dirty="0">
                <a:solidFill>
                  <a:srgbClr val="FF6600"/>
                </a:solidFill>
              </a:rPr>
              <a:t>It can impact performance… if you let it. </a:t>
            </a:r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marL="349250" lvl="1" indent="0">
              <a:buClr>
                <a:srgbClr val="0000FF"/>
              </a:buClr>
              <a:buNone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  <a:p>
            <a:pPr lvl="1">
              <a:buClr>
                <a:srgbClr val="0000FF"/>
              </a:buClr>
              <a:buFont typeface="Wingdings" charset="2"/>
              <a:buChar char="q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6156"/>
            <a:ext cx="8382000" cy="85648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Hydration for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64617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507" y="2317675"/>
            <a:ext cx="8056733" cy="12954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</a:rPr>
              <a:t>Background (cont.) </a:t>
            </a:r>
            <a:br>
              <a:rPr lang="en-US" sz="5400" dirty="0">
                <a:solidFill>
                  <a:srgbClr val="000000"/>
                </a:solidFill>
              </a:rPr>
            </a:br>
            <a:br>
              <a:rPr lang="en-US" sz="5400" dirty="0">
                <a:solidFill>
                  <a:srgbClr val="000000"/>
                </a:solidFill>
              </a:rPr>
            </a:br>
            <a:br>
              <a:rPr lang="en-US" sz="1800" dirty="0">
                <a:solidFill>
                  <a:srgbClr val="000000"/>
                </a:solidFill>
              </a:rPr>
            </a:br>
            <a:br>
              <a:rPr lang="en-US" sz="5400" dirty="0">
                <a:solidFill>
                  <a:srgbClr val="000000"/>
                </a:solidFill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5733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771" y="1179578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Finished Bachelors at UNC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Josh McDaniels hired as Broncos Head Coach and wanted an 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Interviewed my senior year in college and was brought in for internship for the season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Hired FT in 2010 and worked while completing my dietetic internship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Live in Aurora, CO with my wife Sarah, 8 year old son Kooper, 6 year old daughter Londynn, 4 year old daughter Annistynn, 2 year old daughter Emmy, and 6  month old son Beauen.   </a:t>
            </a:r>
          </a:p>
        </p:txBody>
      </p:sp>
    </p:spTree>
    <p:extLst>
      <p:ext uri="{BB962C8B-B14F-4D97-AF65-F5344CB8AC3E}">
        <p14:creationId xmlns:p14="http://schemas.microsoft.com/office/powerpoint/2010/main" val="2787853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9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Dietary Supplements and Energy Drinks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785" y="2717800"/>
            <a:ext cx="8659586" cy="349431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00FF"/>
              </a:buClr>
              <a:buFont typeface="Arial" charset="0"/>
              <a:buChar char="•"/>
            </a:pPr>
            <a:r>
              <a:rPr lang="en-US" sz="37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The dietary supplement/energy drink market is a 40 billion ($40,000,000,000)dollar industry. They are primarily marketing to YOU! </a:t>
            </a:r>
          </a:p>
          <a:p>
            <a:pPr>
              <a:buClr>
                <a:srgbClr val="0000FF"/>
              </a:buClr>
              <a:buFont typeface="Arial" charset="0"/>
              <a:buChar char="•"/>
            </a:pPr>
            <a:r>
              <a:rPr lang="en-US" sz="37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They make more money than the NHL, NFL, NBA, MLB, NASCAR COMBINED</a:t>
            </a:r>
          </a:p>
          <a:p>
            <a:pPr>
              <a:buClr>
                <a:srgbClr val="0000FF"/>
              </a:buClr>
              <a:buFont typeface="Arial" charset="0"/>
              <a:buChar char="•"/>
            </a:pPr>
            <a:r>
              <a:rPr lang="en-US" sz="37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Rarely do supplements actually do what they say they are going to do!</a:t>
            </a:r>
          </a:p>
          <a:p>
            <a:pPr>
              <a:buClr>
                <a:srgbClr val="0000FF"/>
              </a:buClr>
              <a:buFont typeface="Arial" charset="0"/>
              <a:buChar char="•"/>
            </a:pPr>
            <a:r>
              <a:rPr lang="en-US" sz="37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Anything that reads “supplement facts” on the label means it is NOT regulated by the Food and Drug Administration (FDA).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20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561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9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Dietary Supplements and Energy Drinks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3904" y="1845058"/>
            <a:ext cx="8659586" cy="4564332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sz="4000" dirty="0"/>
              <a:t>Sports drinks are not energy drinks and energy drinks are not sports drinks. They are different and often times confused by high school athletes as being the same.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4000" dirty="0"/>
          </a:p>
          <a:p>
            <a:pPr marL="0" indent="0">
              <a:buClr>
                <a:srgbClr val="0000FF"/>
              </a:buClr>
              <a:buNone/>
            </a:pPr>
            <a:r>
              <a:rPr lang="en-US" sz="4000" dirty="0"/>
              <a:t>Not just worried about caffeine content! Energy drinks and pre-workout supplements have MANY other ingredients that function as stimulants including Guarana and Yerba Mate that also contain caffeine. 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4000" i="1" dirty="0"/>
          </a:p>
          <a:p>
            <a:pPr marL="0" indent="0">
              <a:buClr>
                <a:srgbClr val="0000FF"/>
              </a:buClr>
              <a:buNone/>
            </a:pPr>
            <a:r>
              <a:rPr lang="en-US" sz="4000" i="1" dirty="0"/>
              <a:t>For every 1g of Guarana that is found in a pre-workout product or energy drink it is equal to 80mg of caffeine. Most high school/college kids don’t understand this. 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4000" dirty="0"/>
          </a:p>
          <a:p>
            <a:pPr marL="0" indent="0">
              <a:buClr>
                <a:srgbClr val="0000FF"/>
              </a:buClr>
              <a:buNone/>
            </a:pPr>
            <a:r>
              <a:rPr lang="en-US" sz="4000" dirty="0"/>
              <a:t>In 2007, there were 5,448 cases of caffeine overdose patients and 46% of those cases were kids under the age of 19.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4000" dirty="0"/>
              <a:t>This problem is real. 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2000" i="1" dirty="0"/>
          </a:p>
          <a:p>
            <a:pPr marL="0" indent="0">
              <a:buClr>
                <a:srgbClr val="0000FF"/>
              </a:buClr>
              <a:buNone/>
            </a:pPr>
            <a:endParaRPr lang="en-US" sz="2000" dirty="0"/>
          </a:p>
          <a:p>
            <a:pPr marL="0" indent="0">
              <a:buClr>
                <a:srgbClr val="0000FF"/>
              </a:buClr>
              <a:buNone/>
            </a:pPr>
            <a:endParaRPr lang="en-US" sz="2000" dirty="0"/>
          </a:p>
          <a:p>
            <a:pPr marL="0" indent="0">
              <a:buClr>
                <a:srgbClr val="0000FF"/>
              </a:buClr>
              <a:buNone/>
            </a:pPr>
            <a:endParaRPr lang="en-US" sz="2000" dirty="0"/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797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315200" cy="12996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/>
            </a:b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590800"/>
            <a:ext cx="7315200" cy="274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822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 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779767"/>
            <a:ext cx="7315200" cy="129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>
                <a:solidFill>
                  <a:srgbClr val="000000"/>
                </a:solidFill>
              </a:rPr>
              <a:t>Dietary Supplements and Energy Drinks</a:t>
            </a:r>
          </a:p>
          <a:p>
            <a:pPr algn="ctr"/>
            <a:endParaRPr lang="en-US" sz="7200" dirty="0">
              <a:solidFill>
                <a:schemeClr val="bg1"/>
              </a:solidFill>
            </a:endParaRPr>
          </a:p>
          <a:p>
            <a:pPr algn="ctr"/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2057400"/>
            <a:ext cx="8382000" cy="4345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endParaRPr lang="en-US" sz="2200" dirty="0">
              <a:hlinkClick r:id="rId2"/>
            </a:endParaRPr>
          </a:p>
          <a:p>
            <a:endParaRPr lang="en-US" sz="22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81000" y="1981200"/>
            <a:ext cx="8382000" cy="417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hlinkClick r:id="rId3"/>
              </a:rPr>
              <a:t>Memphis Grizzlies</a:t>
            </a:r>
            <a:r>
              <a:rPr lang="en-US" sz="1600" dirty="0">
                <a:solidFill>
                  <a:srgbClr val="000000"/>
                </a:solidFill>
              </a:rPr>
              <a:t> guard 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O.J. Mayo</a:t>
            </a:r>
            <a:r>
              <a:rPr lang="en-US" sz="1600" dirty="0">
                <a:solidFill>
                  <a:srgbClr val="000000"/>
                </a:solidFill>
              </a:rPr>
              <a:t> says he believes an "energy drink" he bought at a gas station contained the substance that led to his 10-game suspension for violating the NBA's drug policy.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"I didn't know it had any bad substances in it, and it caused a 10-game suspension," Mayo said. "It's not like I went to a GNC and got some Muscle Armor or ordered some supplement off the Internet or anything. It was just a local gas station that kind of got me hemmed up.“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OJ Mayo-Memphis Grizzlies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“Lewis said in a statement that he took an over-the-counter supplement late last season that included a substance he did not realize was banned by the NBA.”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Rashard Lewis-Orlando Magic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The leagues (NBA, NFL, MLB, NHL) do not care if a player “didn’t know.”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16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315200" cy="12996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/>
            </a:b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590800"/>
            <a:ext cx="7315200" cy="274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7277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Supplement Headlines in the News</a:t>
            </a:r>
          </a:p>
          <a:p>
            <a:endParaRPr lang="en-US" sz="1400" b="1" i="1" dirty="0">
              <a:solidFill>
                <a:srgbClr val="000000"/>
              </a:solidFill>
            </a:endParaRPr>
          </a:p>
          <a:p>
            <a:r>
              <a:rPr lang="en-US" sz="1400" b="1" i="1" dirty="0">
                <a:solidFill>
                  <a:srgbClr val="000000"/>
                </a:solidFill>
              </a:rPr>
              <a:t>Is the Seller to Blame?</a:t>
            </a:r>
          </a:p>
          <a:p>
            <a:r>
              <a:rPr lang="en-US" sz="1400" b="1" i="1" dirty="0">
                <a:solidFill>
                  <a:srgbClr val="000000"/>
                </a:solidFill>
              </a:rPr>
              <a:t>Workout Supplement Challenged After Death of Soldier</a:t>
            </a:r>
          </a:p>
          <a:p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400" b="1" i="1" dirty="0">
                <a:solidFill>
                  <a:srgbClr val="000000"/>
                </a:solidFill>
              </a:rPr>
              <a:t>What Is Jack3d? Behind The DMAA Supplement Marathoner Claire Squires Used Before She Died</a:t>
            </a:r>
          </a:p>
          <a:p>
            <a:endParaRPr lang="en-US" sz="1400" b="1" i="1" dirty="0">
              <a:solidFill>
                <a:srgbClr val="000000"/>
              </a:solidFill>
            </a:endParaRPr>
          </a:p>
          <a:p>
            <a:r>
              <a:rPr lang="en-US" sz="1400" b="1" i="1" dirty="0">
                <a:solidFill>
                  <a:srgbClr val="000000"/>
                </a:solidFill>
              </a:rPr>
              <a:t>Family claims rogue batch of fat-burning supplement killed super-fit 34-year-old</a:t>
            </a:r>
          </a:p>
          <a:p>
            <a:endParaRPr lang="en-US" sz="1400" b="1" i="1" dirty="0">
              <a:solidFill>
                <a:srgbClr val="000000"/>
              </a:solidFill>
            </a:endParaRPr>
          </a:p>
          <a:p>
            <a:r>
              <a:rPr lang="en-US" sz="1400" b="1" i="1" dirty="0">
                <a:solidFill>
                  <a:srgbClr val="000000"/>
                </a:solidFill>
              </a:rPr>
              <a:t>Sports Supplements blamed for heat stroke death</a:t>
            </a:r>
          </a:p>
          <a:p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400" b="1" u="sng" dirty="0">
                <a:solidFill>
                  <a:srgbClr val="000000"/>
                </a:solidFill>
              </a:rPr>
              <a:t>Bottom Line:</a:t>
            </a:r>
          </a:p>
          <a:p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Who has the time, money, and resources to control and regulate a 40 BILLION dollar industry?</a:t>
            </a:r>
          </a:p>
          <a:p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Until there are deaths that can be tied to supplements, the FDA will not step in a take these products off the market. 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524000"/>
            <a:ext cx="7315200" cy="129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>
                <a:solidFill>
                  <a:srgbClr val="000000"/>
                </a:solidFill>
              </a:rPr>
              <a:t>Dietary Supplements and Energy Drinks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2057400"/>
            <a:ext cx="8382000" cy="4345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endParaRPr lang="en-US" sz="2200" dirty="0">
              <a:hlinkClick r:id="rId2"/>
            </a:endParaRPr>
          </a:p>
          <a:p>
            <a:endParaRPr lang="en-US" sz="22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81000" y="1981200"/>
            <a:ext cx="8382000" cy="417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45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4528"/>
            <a:ext cx="8229600" cy="4843272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7200" b="1" dirty="0">
                <a:solidFill>
                  <a:schemeClr val="tx1"/>
                </a:solidFill>
              </a:rPr>
              <a:t>Are you sleeping enough? Probably not.</a:t>
            </a:r>
          </a:p>
          <a:p>
            <a:pPr>
              <a:buFont typeface="Arial" charset="0"/>
              <a:buChar char="•"/>
            </a:pPr>
            <a:r>
              <a:rPr lang="en-US" sz="7200" b="1" dirty="0">
                <a:solidFill>
                  <a:schemeClr val="tx1"/>
                </a:solidFill>
              </a:rPr>
              <a:t>If you are going to perform at the highest level, you need 8-10 hours of sleep per night.</a:t>
            </a:r>
          </a:p>
          <a:p>
            <a:pPr>
              <a:buFont typeface="Arial" charset="0"/>
              <a:buChar char="•"/>
            </a:pPr>
            <a:r>
              <a:rPr lang="en-US" sz="7200" b="1" dirty="0">
                <a:solidFill>
                  <a:schemeClr val="tx1"/>
                </a:solidFill>
              </a:rPr>
              <a:t>Not sleeping impacts recovery and lean muscle mass!</a:t>
            </a:r>
          </a:p>
          <a:p>
            <a:pPr lvl="1">
              <a:buFont typeface="Arial" charset="0"/>
              <a:buChar char="•"/>
            </a:pPr>
            <a:endParaRPr lang="en-US" sz="72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7200" b="1" dirty="0">
                <a:solidFill>
                  <a:schemeClr val="tx1"/>
                </a:solidFill>
              </a:rPr>
              <a:t>Our bodies secrete human growth hormone when we hit the deep REM sleep. This usually takes place after 6 hours of sleep. </a:t>
            </a:r>
          </a:p>
          <a:p>
            <a:pPr lvl="1">
              <a:buFont typeface="Arial" charset="0"/>
              <a:buChar char="•"/>
            </a:pPr>
            <a:endParaRPr lang="en-US" sz="72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7200" b="1" dirty="0">
                <a:solidFill>
                  <a:schemeClr val="tx1"/>
                </a:solidFill>
              </a:rPr>
              <a:t>Not sleeping = body not secreting HgH = not recovering as well as you could be. </a:t>
            </a:r>
          </a:p>
          <a:p>
            <a:pPr lvl="1">
              <a:buFont typeface="Arial" charset="0"/>
              <a:buChar char="•"/>
            </a:pPr>
            <a:endParaRPr lang="en-US" sz="7200" b="1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7200" b="1" dirty="0">
                <a:solidFill>
                  <a:schemeClr val="tx1"/>
                </a:solidFill>
              </a:rPr>
              <a:t>You have an elevated perceived exertion of almost 17-19%. This means you feel like you are working harder!!</a:t>
            </a:r>
          </a:p>
          <a:p>
            <a:pPr lvl="1">
              <a:buFont typeface="Arial" charset="0"/>
              <a:buChar char="•"/>
            </a:pPr>
            <a:endParaRPr lang="en-US" sz="7200" b="1" dirty="0">
              <a:solidFill>
                <a:schemeClr val="tx1"/>
              </a:solidFill>
            </a:endParaRPr>
          </a:p>
          <a:p>
            <a:pPr lvl="1"/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SLEEP AND ATHLETIC PERFORMANCE </a:t>
            </a:r>
          </a:p>
        </p:txBody>
      </p:sp>
    </p:spTree>
    <p:extLst>
      <p:ext uri="{BB962C8B-B14F-4D97-AF65-F5344CB8AC3E}">
        <p14:creationId xmlns:p14="http://schemas.microsoft.com/office/powerpoint/2010/main" val="84031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378835"/>
            <a:ext cx="8229600" cy="4222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“Athletes spend hours in the training room on recovery modalities and treatments. They may only get 5-6 hours of sleep. Sleep is the best recovery! Sleep is 90% of recovery, regeneration and repairing the body and mind. Everything else is 10%.”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0000"/>
                </a:solidFill>
              </a:rPr>
              <a:t>Navin Hettiarachchi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0000"/>
                </a:solidFill>
              </a:rPr>
              <a:t>Director of Athletic Performance/Strength and Conditioning 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0000"/>
                </a:solidFill>
              </a:rPr>
              <a:t>Washington Wizards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SLEEP AND ATHLETIC PERFORMANCE </a:t>
            </a:r>
          </a:p>
        </p:txBody>
      </p:sp>
    </p:spTree>
    <p:extLst>
      <p:ext uri="{BB962C8B-B14F-4D97-AF65-F5344CB8AC3E}">
        <p14:creationId xmlns:p14="http://schemas.microsoft.com/office/powerpoint/2010/main" val="4206593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315200" cy="12996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/>
            </a:b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590800"/>
            <a:ext cx="7315200" cy="274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9188" y="170235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The Stanford Sleep Disorders Clinic and Research Laboratory</a:t>
            </a:r>
            <a:r>
              <a:rPr lang="en-US" dirty="0">
                <a:solidFill>
                  <a:srgbClr val="000000"/>
                </a:solidFill>
              </a:rPr>
              <a:t> does a great job of analyzing sleep patterns and quality sleep that athletes get.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b="1" u="sng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000000"/>
                </a:solidFill>
              </a:rPr>
              <a:t>Sleep is Crucial</a:t>
            </a:r>
          </a:p>
          <a:p>
            <a:endParaRPr lang="en-US" b="1" i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Often overlooked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Research shows athletes need a minimum of 9 hours per 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My guess is most get probably 5-6 hours.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000000"/>
                </a:solidFill>
              </a:rPr>
              <a:t>Sleep Debt</a:t>
            </a:r>
          </a:p>
          <a:p>
            <a:endParaRPr lang="en-US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There is research that shows you can accumulate “sleep debt.”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For example, if you need 8 hours per night that is equal to 56 hours per week. If you only get 6 hours per night for 7 days you only get 42 hours total for the week and you end up accumulating 14 hours of “sleep debt” per week or 56 hours per month. </a:t>
            </a:r>
          </a:p>
          <a:p>
            <a:pPr lvl="1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838200"/>
            <a:ext cx="7315200" cy="129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12000" b="1" dirty="0"/>
          </a:p>
          <a:p>
            <a:pPr algn="ctr"/>
            <a:r>
              <a:rPr lang="en-US" sz="12000" b="1" dirty="0">
                <a:solidFill>
                  <a:srgbClr val="000000"/>
                </a:solidFill>
              </a:rPr>
              <a:t>Sleep and Athletic Performance</a:t>
            </a:r>
          </a:p>
          <a:p>
            <a:pPr algn="ctr"/>
            <a:endParaRPr lang="en-US" sz="12000" b="1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78729"/>
            <a:ext cx="883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Stanford University Sleep Disorders Clinic and Research Laboratory—Cheri Mah---Center for  excellence in the field of sleep medicine. </a:t>
            </a:r>
          </a:p>
        </p:txBody>
      </p:sp>
    </p:spTree>
    <p:extLst>
      <p:ext uri="{BB962C8B-B14F-4D97-AF65-F5344CB8AC3E}">
        <p14:creationId xmlns:p14="http://schemas.microsoft.com/office/powerpoint/2010/main" val="685719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635722"/>
            <a:ext cx="8229600" cy="42222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Direct correlation between not sleeping enough and increased risk of injury. One study showed that athletes were 68% more likely to get injured if they were sleeping on average of 8 hours or less per night.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lvl="1"/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SLEEP AND ATHLETIC PERFORMANCE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200" y="592523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/>
              <a:t>J Pediatr Orthop. 2014 Mar;34(2):129-33. doi: 10.1097/BPO.0000000000000151.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2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31444"/>
            <a:ext cx="8229600" cy="42222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The average high school athlete is sleeping MAYBE 7 hours per night, skipping breakfast, not hydrating properly and not recovering the right way after lifting weights. 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What kind of gains are you expecting? </a:t>
            </a:r>
          </a:p>
          <a:p>
            <a:pPr marL="457200" lvl="1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lvl="1"/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SLEEP AND ATHLETIC PERFORMANCE </a:t>
            </a:r>
          </a:p>
        </p:txBody>
      </p:sp>
    </p:spTree>
    <p:extLst>
      <p:ext uri="{BB962C8B-B14F-4D97-AF65-F5344CB8AC3E}">
        <p14:creationId xmlns:p14="http://schemas.microsoft.com/office/powerpoint/2010/main" val="1166176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42556"/>
            <a:ext cx="655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Stanford University Sleep Disorders Clinic and Research Laboratory 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82600" y="4673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</a:rPr>
              <a:t>SLEEP AND ATHLETIC PERFORMANCE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00" y="2356067"/>
            <a:ext cx="8371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What can we do?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Establish a bed-time routine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Avoid Spicy Foods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Put your electronics away!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No cell phones, computers, laptops. Blue frequencies in light can influence the way you sleep!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rgbClr val="FF6600"/>
                </a:solidFill>
              </a:rPr>
              <a:t>Video games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Make your room like a cave!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Dark, cool, quiet. Temperature of room should be between 68-72 degrees! </a:t>
            </a:r>
          </a:p>
        </p:txBody>
      </p:sp>
    </p:spTree>
    <p:extLst>
      <p:ext uri="{BB962C8B-B14F-4D97-AF65-F5344CB8AC3E}">
        <p14:creationId xmlns:p14="http://schemas.microsoft.com/office/powerpoint/2010/main" val="150736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001000" cy="129962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Duties and Responsibilities </a:t>
            </a:r>
            <a:br>
              <a:rPr lang="en-US" sz="5400" dirty="0">
                <a:solidFill>
                  <a:srgbClr val="000000"/>
                </a:solidFill>
              </a:rPr>
            </a:b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590800"/>
            <a:ext cx="7315200" cy="274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772591"/>
            <a:ext cx="8229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1-1 Consultations with every single athlete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Every training camp and periodically throughout the season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Any new player we 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Complete nutrition profile and game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Helping players gain or lose weight and hit target body 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Dietary Supplement Evaluations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Spend a lot of time evaluating supplement labels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90% take some kind of dietary supplement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Travel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Write menu for planes and hotels and coordinate with hotel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Game-day and Sideline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Hydration and cramp prevention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Fueling pre-game and half-time </a:t>
            </a:r>
          </a:p>
          <a:p>
            <a:endParaRPr lang="en-US" b="1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Staff consultations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General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Coaches and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2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42556"/>
            <a:ext cx="655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Stanford University Sleep Disorders Clinic and Research Laboratory 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82600" y="4673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</a:rPr>
              <a:t>SLEEP AND ATHLETIC PERFORMANCE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00" y="2356067"/>
            <a:ext cx="8371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Establish a bed-time routine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Avoid Spicy Foods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Put your electronics away!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No cell phones, computers, laptops. Blue frequencies in light can influence the way you sleep!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Make your room like a cave!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Dark, cool, quiet. Temperature of room should be between 68-72 degrees! </a:t>
            </a:r>
          </a:p>
        </p:txBody>
      </p:sp>
    </p:spTree>
    <p:extLst>
      <p:ext uri="{BB962C8B-B14F-4D97-AF65-F5344CB8AC3E}">
        <p14:creationId xmlns:p14="http://schemas.microsoft.com/office/powerpoint/2010/main" val="1322549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14" y="2523733"/>
            <a:ext cx="8686799" cy="4036724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are 5 things that you should do every single day as an athlete.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Get 8 hours of sleep minimum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Eat breakfast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Hydrate and refuel during exercise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Recover within 30 minutes of every single workout, game, and practice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Stay away from ALL dietary supplements and energy drinks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many of you do this every single day?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Imagine how good your team would be if every single one of your teammates did these 5 things.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011958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143" y="3207657"/>
            <a:ext cx="5500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 for the opportunity! </a:t>
            </a:r>
          </a:p>
        </p:txBody>
      </p:sp>
    </p:spTree>
    <p:extLst>
      <p:ext uri="{BB962C8B-B14F-4D97-AF65-F5344CB8AC3E}">
        <p14:creationId xmlns:p14="http://schemas.microsoft.com/office/powerpoint/2010/main" val="74323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001000" cy="129962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Duties and Responsibilities </a:t>
            </a:r>
            <a:br>
              <a:rPr lang="en-US" sz="5400" dirty="0">
                <a:solidFill>
                  <a:srgbClr val="000000"/>
                </a:solidFill>
              </a:rPr>
            </a:b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590800"/>
            <a:ext cx="7315200" cy="274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120059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Sleep research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Work with athletes and educate them on the importance of sleep and taking care of their body! </a:t>
            </a:r>
          </a:p>
          <a:p>
            <a:pPr lvl="1"/>
            <a:endParaRPr lang="en-US" sz="12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Sweat testing and hydration studies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</a:rPr>
              <a:t>Custom bottles on the sideline! </a:t>
            </a:r>
          </a:p>
          <a:p>
            <a:pPr marL="285750" indent="-285750">
              <a:buFont typeface="Arial"/>
              <a:buChar char="•"/>
            </a:pPr>
            <a:endParaRPr lang="en-US" sz="1200" b="1" u="sng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/>
            <a:r>
              <a:rPr lang="en-US" sz="1600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9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Carbohydrates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#1 fuel source the body uses for energy. Primary fuel source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Decrease in carbohydrate intake = decrease in muscle glycogen stores = hitting the wall!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It takes less oxygen to burn carbohydrates than anything else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Protein sparing</a:t>
            </a:r>
          </a:p>
          <a:p>
            <a:pPr lvl="1">
              <a:buFont typeface="Arial" charset="0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lvl="0"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Protein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Used as energy when muscle glycogen stores are gone!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If your diet is inadequate in carbohydrates, especially before a game, your body will convert amino acids (from muscle) to glucose for energy.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i="1" u="sng" dirty="0">
                <a:solidFill>
                  <a:schemeClr val="tx1"/>
                </a:solidFill>
              </a:rPr>
              <a:t>Why is this bad? It will lead to a loss in lean muscle mass!</a:t>
            </a:r>
          </a:p>
          <a:p>
            <a:pPr lvl="1">
              <a:buFont typeface="Arial" charset="0"/>
              <a:buChar char="•"/>
              <a:defRPr/>
            </a:pPr>
            <a:endParaRPr lang="en-US" sz="1600" i="1" u="sng" dirty="0">
              <a:solidFill>
                <a:schemeClr val="tx1"/>
              </a:solidFill>
            </a:endParaRPr>
          </a:p>
          <a:p>
            <a:pPr lvl="0"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Fat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Used as energy source in low intensity exercises.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</a:rPr>
              <a:t>Not an efficient way to increase energy!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34257"/>
            <a:ext cx="9296400" cy="222808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Sports Nutrition Basics</a:t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Fuel with Carbohydrates!</a:t>
            </a:r>
            <a:br>
              <a:rPr lang="en-US" sz="3800" dirty="0">
                <a:solidFill>
                  <a:srgbClr val="000000"/>
                </a:solidFill>
              </a:rPr>
            </a:br>
            <a:endParaRPr lang="en-US" sz="3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1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4716"/>
            <a:ext cx="8229600" cy="429297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 speak to youth and adolescents in a group setting at least 20 times every single year and 95% of the questions that I get from coaches, parents, athletes pertain to one of these topics below. </a:t>
            </a:r>
          </a:p>
          <a:p>
            <a:r>
              <a:rPr lang="en-US" sz="2000" dirty="0"/>
              <a:t>Pre-game fuel</a:t>
            </a:r>
          </a:p>
          <a:p>
            <a:r>
              <a:rPr lang="en-US" sz="2000" dirty="0"/>
              <a:t>Hydration</a:t>
            </a:r>
          </a:p>
          <a:p>
            <a:r>
              <a:rPr lang="en-US" sz="2000" dirty="0"/>
              <a:t>Sleep</a:t>
            </a:r>
          </a:p>
          <a:p>
            <a:r>
              <a:rPr lang="en-US" sz="2000" dirty="0"/>
              <a:t>Recovery </a:t>
            </a:r>
          </a:p>
          <a:p>
            <a:r>
              <a:rPr lang="en-US" sz="2000" dirty="0"/>
              <a:t>Supplements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Anything not covered here just ask!!!!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Common Questions and Challenges for Adolescent Athletes </a:t>
            </a:r>
          </a:p>
        </p:txBody>
      </p:sp>
    </p:spTree>
    <p:extLst>
      <p:ext uri="{BB962C8B-B14F-4D97-AF65-F5344CB8AC3E}">
        <p14:creationId xmlns:p14="http://schemas.microsoft.com/office/powerpoint/2010/main" val="317755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44057"/>
            <a:ext cx="8991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Starts the night before!</a:t>
            </a:r>
          </a:p>
          <a:p>
            <a:pPr lvl="1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What you put in your body the night before will directly impact your energy levels throughout the game.</a:t>
            </a:r>
          </a:p>
          <a:p>
            <a:pPr lvl="1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Focus on a balanced meal with an emphasis on carbohydrates. </a:t>
            </a:r>
          </a:p>
          <a:p>
            <a:pPr lvl="1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Examples: </a:t>
            </a:r>
          </a:p>
          <a:p>
            <a:pPr lvl="2">
              <a:buFont typeface="Arial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Lean proteins, complex carbohydrates, and fluids!</a:t>
            </a:r>
          </a:p>
          <a:p>
            <a:pPr lvl="2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Pasta with meat sauce, lean protein (turkey, chicken, pork tenderloin, tilapia, cod, salmon)</a:t>
            </a:r>
          </a:p>
          <a:p>
            <a:pPr lvl="2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Whole grains (bagels, buns, bread, breakfast cereals)</a:t>
            </a:r>
          </a:p>
          <a:p>
            <a:pPr lvl="2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Baked potatoes and baked sweet potatoes</a:t>
            </a:r>
          </a:p>
          <a:p>
            <a:pPr lvl="2">
              <a:buFont typeface="Arial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Fruits and starchy vegetables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00000"/>
                </a:solidFill>
              </a:rPr>
              <a:t>Pregame Nutrition</a:t>
            </a:r>
            <a:br>
              <a:rPr lang="en-US" sz="5200" dirty="0">
                <a:solidFill>
                  <a:srgbClr val="000000"/>
                </a:solidFill>
              </a:rPr>
            </a:br>
            <a:r>
              <a:rPr lang="en-US" sz="5200" dirty="0">
                <a:solidFill>
                  <a:srgbClr val="000000"/>
                </a:solidFill>
              </a:rPr>
              <a:t>The Night Before</a:t>
            </a:r>
          </a:p>
        </p:txBody>
      </p:sp>
    </p:spTree>
    <p:extLst>
      <p:ext uri="{BB962C8B-B14F-4D97-AF65-F5344CB8AC3E}">
        <p14:creationId xmlns:p14="http://schemas.microsoft.com/office/powerpoint/2010/main" val="28458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991600" cy="43891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 to medium size meal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 Carbohydrate, moderate protein, low fat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Fruit bread, bagels, muffins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Turkey sandwich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Low fat yogurt 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Sports drink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Breakfast cereal with low-fat milk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Fresh fruit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Cereal Bars (Nutrigrain bars, granola bars, Clifbar etc…)</a:t>
            </a:r>
          </a:p>
          <a:p>
            <a:pPr lvl="1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Nuts including trail mix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moderation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</a:rPr>
              <a:t>Pregame Nutrition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3-4 Hours Before Game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7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05392A27E5946AF3F5BA0832BBB53" ma:contentTypeVersion="4" ma:contentTypeDescription="Create a new document." ma:contentTypeScope="" ma:versionID="ccd74a6d508029530a5210ab0c3bb928">
  <xsd:schema xmlns:xsd="http://www.w3.org/2001/XMLSchema" xmlns:xs="http://www.w3.org/2001/XMLSchema" xmlns:p="http://schemas.microsoft.com/office/2006/metadata/properties" xmlns:ns3="eee0b9ae-113b-4e3c-bc06-06e21895f6fc" targetNamespace="http://schemas.microsoft.com/office/2006/metadata/properties" ma:root="true" ma:fieldsID="f06268424072c7c5918b09748b29cd9a" ns3:_="">
    <xsd:import namespace="eee0b9ae-113b-4e3c-bc06-06e21895f6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0b9ae-113b-4e3c-bc06-06e21895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402983-C559-44BE-A499-725756F23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e0b9ae-113b-4e3c-bc06-06e21895f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C36DB-2F83-4981-99DB-21C2CE1DA1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097F4-7078-4100-B96C-F96466227D55}">
  <ds:schemaRefs>
    <ds:schemaRef ds:uri="http://purl.org/dc/elements/1.1/"/>
    <ds:schemaRef ds:uri="eee0b9ae-113b-4e3c-bc06-06e21895f6fc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1683</TotalTime>
  <Words>3368</Words>
  <Application>Microsoft Office PowerPoint</Application>
  <PresentationFormat>On-screen Show (4:3)</PresentationFormat>
  <Paragraphs>505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Candara</vt:lpstr>
      <vt:lpstr>Symbol</vt:lpstr>
      <vt:lpstr>Times</vt:lpstr>
      <vt:lpstr>Wingdings</vt:lpstr>
      <vt:lpstr>Wingdings 2</vt:lpstr>
      <vt:lpstr>Waveform</vt:lpstr>
      <vt:lpstr>Flatirons Volleyball Club Sports Nutrition Presentation </vt:lpstr>
      <vt:lpstr> Background      </vt:lpstr>
      <vt:lpstr>Background (cont.)      </vt:lpstr>
      <vt:lpstr>Duties and Responsibilities  </vt:lpstr>
      <vt:lpstr>Duties and Responsibilities  </vt:lpstr>
      <vt:lpstr>Sports Nutrition Basics Fuel with Carbohydrates! </vt:lpstr>
      <vt:lpstr>Common Questions and Challenges for Adolescent Athletes </vt:lpstr>
      <vt:lpstr>Pregame Nutrition The Night Before</vt:lpstr>
      <vt:lpstr>Pregame Nutrition  3-4 Hours Before Game</vt:lpstr>
      <vt:lpstr>Pregame Nutrition  2-3 Hours Before Game</vt:lpstr>
      <vt:lpstr>Pregame Nutrition 1 Hour or Less</vt:lpstr>
      <vt:lpstr>Pre-game meal and Pre-practice meal  </vt:lpstr>
      <vt:lpstr>GAME DAY SNACKS AND SCHEDULE </vt:lpstr>
      <vt:lpstr>RECOVERY NUTRITION</vt:lpstr>
      <vt:lpstr> </vt:lpstr>
      <vt:lpstr>  UP TO YOU!</vt:lpstr>
      <vt:lpstr>The Importance of Breakfast</vt:lpstr>
      <vt:lpstr>Focus and Concentration</vt:lpstr>
      <vt:lpstr>Increasing Fruits and Vegetables </vt:lpstr>
      <vt:lpstr>Gluten Intolerance </vt:lpstr>
      <vt:lpstr>Hydration for Performance </vt:lpstr>
      <vt:lpstr>Hydration and Athletic Performance</vt:lpstr>
      <vt:lpstr>Hydration and Athletic Performance</vt:lpstr>
      <vt:lpstr>Hydration for Performance</vt:lpstr>
      <vt:lpstr>Am I Dehydrated?</vt:lpstr>
      <vt:lpstr>Hydration for Performance</vt:lpstr>
      <vt:lpstr>Sports Drinks or Water?</vt:lpstr>
      <vt:lpstr>Sports Drinks or Water?</vt:lpstr>
      <vt:lpstr>Hydration for Performance</vt:lpstr>
      <vt:lpstr>Dietary Supplements and Energy Drinks</vt:lpstr>
      <vt:lpstr>Dietary Supplements and Energy Drinks</vt:lpstr>
      <vt:lpstr> </vt:lpstr>
      <vt:lpstr> </vt:lpstr>
      <vt:lpstr>SLEEP AND ATHLETIC PERFORMANCE </vt:lpstr>
      <vt:lpstr>SLEEP AND ATHLETIC PERFORMANCE </vt:lpstr>
      <vt:lpstr> </vt:lpstr>
      <vt:lpstr>SLEEP AND ATHLETIC PERFORMANCE </vt:lpstr>
      <vt:lpstr>SLEEP AND ATHLETIC PERFORMANCE </vt:lpstr>
      <vt:lpstr>PowerPoint Presentation</vt:lpstr>
      <vt:lpstr>PowerPoint Presentation</vt:lpstr>
      <vt:lpstr>CONCLUSION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Avalanche Development Camp</dc:title>
  <dc:creator>Sarah Snyder</dc:creator>
  <cp:lastModifiedBy>Snyder, Bryan</cp:lastModifiedBy>
  <cp:revision>67</cp:revision>
  <dcterms:created xsi:type="dcterms:W3CDTF">2015-07-04T04:56:03Z</dcterms:created>
  <dcterms:modified xsi:type="dcterms:W3CDTF">2020-01-30T19:28:22Z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0x010100FB205392A27E5946AF3F5BA0832BBB53</vt:lpwstr>
  </property>
</Properties>
</file>